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82" r:id="rId1"/>
  </p:sldMasterIdLst>
  <p:notesMasterIdLst>
    <p:notesMasterId r:id="rId45"/>
  </p:notesMasterIdLst>
  <p:handoutMasterIdLst>
    <p:handoutMasterId r:id="rId46"/>
  </p:handoutMasterIdLst>
  <p:sldIdLst>
    <p:sldId id="303" r:id="rId2"/>
    <p:sldId id="376" r:id="rId3"/>
    <p:sldId id="377" r:id="rId4"/>
    <p:sldId id="371" r:id="rId5"/>
    <p:sldId id="344" r:id="rId6"/>
    <p:sldId id="345" r:id="rId7"/>
    <p:sldId id="347" r:id="rId8"/>
    <p:sldId id="379" r:id="rId9"/>
    <p:sldId id="378" r:id="rId10"/>
    <p:sldId id="385" r:id="rId11"/>
    <p:sldId id="372" r:id="rId12"/>
    <p:sldId id="373" r:id="rId13"/>
    <p:sldId id="346" r:id="rId14"/>
    <p:sldId id="380" r:id="rId15"/>
    <p:sldId id="374" r:id="rId16"/>
    <p:sldId id="349" r:id="rId17"/>
    <p:sldId id="350" r:id="rId18"/>
    <p:sldId id="351" r:id="rId19"/>
    <p:sldId id="352" r:id="rId20"/>
    <p:sldId id="353" r:id="rId21"/>
    <p:sldId id="354" r:id="rId22"/>
    <p:sldId id="359" r:id="rId23"/>
    <p:sldId id="360" r:id="rId24"/>
    <p:sldId id="361" r:id="rId25"/>
    <p:sldId id="362" r:id="rId26"/>
    <p:sldId id="383" r:id="rId27"/>
    <p:sldId id="363" r:id="rId28"/>
    <p:sldId id="364" r:id="rId29"/>
    <p:sldId id="365" r:id="rId30"/>
    <p:sldId id="366" r:id="rId31"/>
    <p:sldId id="356" r:id="rId32"/>
    <p:sldId id="357" r:id="rId33"/>
    <p:sldId id="358" r:id="rId34"/>
    <p:sldId id="367" r:id="rId35"/>
    <p:sldId id="355" r:id="rId36"/>
    <p:sldId id="369" r:id="rId37"/>
    <p:sldId id="375" r:id="rId38"/>
    <p:sldId id="368" r:id="rId39"/>
    <p:sldId id="370" r:id="rId40"/>
    <p:sldId id="342" r:id="rId41"/>
    <p:sldId id="381" r:id="rId42"/>
    <p:sldId id="382" r:id="rId43"/>
    <p:sldId id="384" r:id="rId44"/>
  </p:sldIdLst>
  <p:sldSz cx="9144000" cy="6858000" type="screen4x3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00FF"/>
    <a:srgbClr val="F1F4D0"/>
    <a:srgbClr val="DBFACA"/>
    <a:srgbClr val="FF9900"/>
    <a:srgbClr val="140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45" autoAdjust="0"/>
    <p:restoredTop sz="94624" autoAdjust="0"/>
  </p:normalViewPr>
  <p:slideViewPr>
    <p:cSldViewPr>
      <p:cViewPr varScale="1">
        <p:scale>
          <a:sx n="85" d="100"/>
          <a:sy n="85" d="100"/>
        </p:scale>
        <p:origin x="116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16AD1D1-EBE5-4E68-948A-ECBF0F624FDA}" type="datetimeFigureOut">
              <a:rPr lang="ar-SA" smtClean="0"/>
              <a:pPr/>
              <a:t>08/01/1447</a:t>
            </a:fld>
            <a:endParaRPr lang="ar-SA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0C6AFBC-3C25-467C-83C7-9A62D297F118}" type="slidenum">
              <a:rPr lang="ar-SA" smtClean="0"/>
              <a:pPr/>
              <a:t>‹N°›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6771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7E46842-F6C1-49A4-B709-215D15D94FFB}" type="datetimeFigureOut">
              <a:rPr lang="ar-SA" smtClean="0"/>
              <a:pPr/>
              <a:t>08/01/1447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350BCA2-4888-4BF7-8552-CF82D881974B}" type="slidenum">
              <a:rPr lang="ar-SA" smtClean="0"/>
              <a:pPr/>
              <a:t>‹N°›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634634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2DBDF3-4112-40FB-A4CA-37C9EBDD763D}" type="slidenum">
              <a:rPr lang="ar-SA"/>
              <a:pPr/>
              <a:t>1</a:t>
            </a:fld>
            <a:endParaRPr lang="fr-FR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28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E709-A9CE-4473-A408-5A64D64B707E}" type="datetime1">
              <a:rPr lang="ar-SA" smtClean="0"/>
              <a:pPr/>
              <a:t>08/01/1447</a:t>
            </a:fld>
            <a:endParaRPr lang="ar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‹N°›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99001506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E709-A9CE-4473-A408-5A64D64B707E}" type="datetime1">
              <a:rPr lang="ar-SA" smtClean="0"/>
              <a:pPr/>
              <a:t>08/01/1447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‹N°›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9732546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E709-A9CE-4473-A408-5A64D64B707E}" type="datetime1">
              <a:rPr lang="ar-SA" smtClean="0"/>
              <a:pPr/>
              <a:t>08/01/1447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‹N°›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146355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E709-A9CE-4473-A408-5A64D64B707E}" type="datetime1">
              <a:rPr lang="ar-SA" smtClean="0"/>
              <a:pPr/>
              <a:t>08/01/1447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‹N°›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4113714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E709-A9CE-4473-A408-5A64D64B707E}" type="datetime1">
              <a:rPr lang="ar-SA" smtClean="0"/>
              <a:pPr/>
              <a:t>08/01/1447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‹N°›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8425337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E709-A9CE-4473-A408-5A64D64B707E}" type="datetime1">
              <a:rPr lang="ar-SA" smtClean="0"/>
              <a:pPr/>
              <a:t>08/01/1447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‹N°›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92485953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E709-A9CE-4473-A408-5A64D64B707E}" type="datetime1">
              <a:rPr lang="ar-SA" smtClean="0"/>
              <a:pPr/>
              <a:t>08/01/1447</a:t>
            </a:fld>
            <a:endParaRPr lang="ar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‹N°›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9908564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E709-A9CE-4473-A408-5A64D64B707E}" type="datetime1">
              <a:rPr lang="ar-SA" smtClean="0"/>
              <a:pPr/>
              <a:t>08/01/1447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‹N°›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5206573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E709-A9CE-4473-A408-5A64D64B707E}" type="datetime1">
              <a:rPr lang="ar-SA" smtClean="0"/>
              <a:pPr/>
              <a:t>08/01/1447</a:t>
            </a:fld>
            <a:endParaRPr lang="ar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‹N°›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6206842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E709-A9CE-4473-A408-5A64D64B707E}" type="datetime1">
              <a:rPr lang="ar-SA" smtClean="0"/>
              <a:pPr/>
              <a:t>08/01/1447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0B34F065-1154-456A-91E3-76DE8E75E17B}" type="slidenum">
              <a:rPr lang="ar-SA" smtClean="0"/>
              <a:pPr/>
              <a:t>‹N°›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1601783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E709-A9CE-4473-A408-5A64D64B707E}" type="datetime1">
              <a:rPr lang="ar-SA" smtClean="0"/>
              <a:pPr/>
              <a:t>08/01/1447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‹N°›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507477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C5C2E709-A9CE-4473-A408-5A64D64B707E}" type="datetime1">
              <a:rPr lang="ar-SA" smtClean="0"/>
              <a:pPr/>
              <a:t>08/01/1447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0B34F065-1154-456A-91E3-76DE8E75E17B}" type="slidenum">
              <a:rPr lang="ar-SA" smtClean="0"/>
              <a:pPr/>
              <a:t>‹N°›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14423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74320" indent="-34290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r" defTabSz="914400" rtl="1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http://www.informatique-facile.net/bibliotheque/Image/dossiers/install_xp/install_win_3.gif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285735" y="867798"/>
            <a:ext cx="52562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fr-FR" sz="2800" b="1" dirty="0">
              <a:solidFill>
                <a:srgbClr val="FF00FF"/>
              </a:solidFill>
            </a:endParaRP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0" y="304794"/>
            <a:ext cx="881856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ar-SA" sz="3600" b="1" dirty="0">
                <a:solidFill>
                  <a:srgbClr val="FF0000"/>
                </a:solidFill>
              </a:rPr>
              <a:t>الم</a:t>
            </a:r>
            <a:r>
              <a:rPr lang="ar-DZ" sz="3600" b="1" dirty="0">
                <a:solidFill>
                  <a:srgbClr val="FF0000"/>
                </a:solidFill>
              </a:rPr>
              <a:t>ـــــ</a:t>
            </a:r>
            <a:r>
              <a:rPr lang="ar-SA" sz="3600" b="1" dirty="0">
                <a:solidFill>
                  <a:srgbClr val="FF0000"/>
                </a:solidFill>
              </a:rPr>
              <a:t>ادة :</a:t>
            </a:r>
            <a:r>
              <a:rPr lang="ar-SA" sz="3600" b="1" dirty="0"/>
              <a:t> </a:t>
            </a:r>
            <a:r>
              <a:rPr lang="ar-DZ" sz="3600" b="1" dirty="0"/>
              <a:t>معلوماتية</a:t>
            </a:r>
          </a:p>
          <a:p>
            <a:r>
              <a:rPr lang="ar-SA" sz="3600" b="1" dirty="0">
                <a:solidFill>
                  <a:srgbClr val="FF0000"/>
                </a:solidFill>
              </a:rPr>
              <a:t>المج</a:t>
            </a:r>
            <a:r>
              <a:rPr lang="ar-DZ" sz="3600" b="1" dirty="0">
                <a:solidFill>
                  <a:srgbClr val="FF0000"/>
                </a:solidFill>
              </a:rPr>
              <a:t>ــــ</a:t>
            </a:r>
            <a:r>
              <a:rPr lang="ar-SA" sz="3600" b="1" dirty="0" err="1">
                <a:solidFill>
                  <a:srgbClr val="FF0000"/>
                </a:solidFill>
              </a:rPr>
              <a:t>ال</a:t>
            </a:r>
            <a:r>
              <a:rPr lang="ar-SA" sz="3600" b="1" dirty="0">
                <a:solidFill>
                  <a:srgbClr val="FF0000"/>
                </a:solidFill>
              </a:rPr>
              <a:t> :</a:t>
            </a:r>
            <a:r>
              <a:rPr lang="ar-SA" sz="3600" b="1" dirty="0"/>
              <a:t> </a:t>
            </a:r>
            <a:r>
              <a:rPr lang="ar-DZ" sz="3600" b="1" dirty="0"/>
              <a:t>بيئة التعامل مع الحاسوب</a:t>
            </a:r>
            <a:r>
              <a:rPr lang="en-US" dirty="0">
                <a:latin typeface="Times New Roman" pitchFamily="18" charset="0"/>
              </a:rPr>
              <a:t> </a:t>
            </a:r>
            <a:endParaRPr lang="ar-DZ" dirty="0">
              <a:latin typeface="Times New Roman" pitchFamily="18" charset="0"/>
            </a:endParaRPr>
          </a:p>
        </p:txBody>
      </p:sp>
      <p:pic>
        <p:nvPicPr>
          <p:cNvPr id="29715" name="Picture 19" descr="ANd9GcRSANrLMuUvY6LkB7ZrdGULaRkIKlI_UliRID4OglMRaAiZvt6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9180" y="3506368"/>
            <a:ext cx="4330105" cy="1296714"/>
          </a:xfrm>
          <a:prstGeom prst="rect">
            <a:avLst/>
          </a:prstGeom>
          <a:noFill/>
        </p:spPr>
      </p:pic>
      <p:pic>
        <p:nvPicPr>
          <p:cNvPr id="29719" name="Picture 23" descr="637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26148" y="4819708"/>
            <a:ext cx="3389189" cy="1752564"/>
          </a:xfrm>
          <a:prstGeom prst="rect">
            <a:avLst/>
          </a:prstGeom>
          <a:noFill/>
        </p:spPr>
      </p:pic>
      <p:pic>
        <p:nvPicPr>
          <p:cNvPr id="29727" name="Picture 31" descr="40191097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813" y="4572008"/>
            <a:ext cx="3805139" cy="2000264"/>
          </a:xfrm>
          <a:prstGeom prst="rect">
            <a:avLst/>
          </a:prstGeom>
          <a:noFill/>
        </p:spPr>
      </p:pic>
      <p:pic>
        <p:nvPicPr>
          <p:cNvPr id="10" name="صورة 9" descr="5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7884" y="2571744"/>
            <a:ext cx="1285884" cy="801413"/>
          </a:xfrm>
          <a:prstGeom prst="rect">
            <a:avLst/>
          </a:prstGeom>
        </p:spPr>
      </p:pic>
      <p:pic>
        <p:nvPicPr>
          <p:cNvPr id="12" name="صورة 11" descr="7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35" y="2140264"/>
            <a:ext cx="3715757" cy="2080824"/>
          </a:xfrm>
          <a:prstGeom prst="rect">
            <a:avLst/>
          </a:prstGeom>
        </p:spPr>
      </p:pic>
      <p:sp>
        <p:nvSpPr>
          <p:cNvPr id="13" name="عنصر نائب لرقم الشريحة 12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571472" cy="428604"/>
          </a:xfrm>
        </p:spPr>
        <p:txBody>
          <a:bodyPr/>
          <a:lstStyle/>
          <a:p>
            <a:fld id="{0B34F065-1154-456A-91E3-76DE8E75E17B}" type="slidenum">
              <a:rPr lang="ar-SA" sz="2000" smtClean="0">
                <a:solidFill>
                  <a:schemeClr val="tx1"/>
                </a:solidFill>
              </a:rPr>
              <a:pPr/>
              <a:t>1</a:t>
            </a:fld>
            <a:endParaRPr lang="ar-SA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23728" y="692696"/>
            <a:ext cx="3856484" cy="1658198"/>
          </a:xfrm>
        </p:spPr>
        <p:txBody>
          <a:bodyPr/>
          <a:lstStyle/>
          <a:p>
            <a:pPr algn="ctr" rtl="0"/>
            <a:r>
              <a:rPr lang="ar-DZ" u="sng" dirty="0"/>
              <a:t>تقويم تحصيلي</a:t>
            </a:r>
            <a:endParaRPr lang="en-US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7206" y="2771997"/>
            <a:ext cx="8065294" cy="1665115"/>
          </a:xfrm>
        </p:spPr>
        <p:txBody>
          <a:bodyPr>
            <a:normAutofit/>
          </a:bodyPr>
          <a:lstStyle/>
          <a:p>
            <a:pPr algn="ctr"/>
            <a:r>
              <a:rPr lang="ar-DZ" sz="6000" b="1" dirty="0">
                <a:solidFill>
                  <a:schemeClr val="tx1"/>
                </a:solidFill>
              </a:rPr>
              <a:t>اذكر اهم وضائف نظام التشغيل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10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608055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11</a:t>
            </a:fld>
            <a:endParaRPr lang="ar-SA"/>
          </a:p>
        </p:txBody>
      </p:sp>
      <p:sp>
        <p:nvSpPr>
          <p:cNvPr id="9" name="Rectangle 8"/>
          <p:cNvSpPr/>
          <p:nvPr/>
        </p:nvSpPr>
        <p:spPr>
          <a:xfrm>
            <a:off x="899592" y="476672"/>
            <a:ext cx="7740352" cy="6936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0" indent="-742950" algn="just">
              <a:lnSpc>
                <a:spcPct val="115000"/>
              </a:lnSpc>
              <a:buFont typeface="+mj-lt"/>
              <a:buAutoNum type="arabicPeriod" startAt="2"/>
            </a:pPr>
            <a:r>
              <a:rPr lang="ar-EG" sz="36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مهام نظام التشغيل:</a:t>
            </a:r>
            <a:endParaRPr lang="ar-DZ" sz="3600" b="1" spc="-12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lvl="0" algn="just">
              <a:lnSpc>
                <a:spcPct val="115000"/>
              </a:lnSpc>
            </a:pPr>
            <a:endParaRPr lang="en-US" sz="3600" b="1" spc="-12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"/>
              <a:tabLst>
                <a:tab pos="457200" algn="l"/>
              </a:tabLst>
            </a:pPr>
            <a:r>
              <a:rPr lang="ar-DZ" sz="36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تحميل البرامج التطبيقية.</a:t>
            </a:r>
            <a:endParaRPr lang="en-US" sz="3600" spc="-12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"/>
              <a:tabLst>
                <a:tab pos="457200" algn="l"/>
              </a:tabLst>
            </a:pPr>
            <a:r>
              <a:rPr lang="ar-DZ" sz="36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التحكم في وحدة الذاكرة المركزية.</a:t>
            </a:r>
            <a:endParaRPr lang="en-US" sz="3600" spc="-12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"/>
              <a:tabLst>
                <a:tab pos="457200" algn="l"/>
              </a:tabLst>
            </a:pPr>
            <a:r>
              <a:rPr lang="ar-DZ" sz="36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التحكم في وحدات الإدخال والإخراج.</a:t>
            </a:r>
            <a:endParaRPr lang="en-US" sz="3600" spc="-12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"/>
              <a:tabLst>
                <a:tab pos="457200" algn="l"/>
              </a:tabLst>
            </a:pPr>
            <a:r>
              <a:rPr lang="ar-DZ" sz="36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الاتصال مع المستخدم.</a:t>
            </a:r>
            <a:endParaRPr lang="en-US" sz="3600" spc="-12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"/>
              <a:tabLst>
                <a:tab pos="457200" algn="l"/>
              </a:tabLst>
            </a:pPr>
            <a:r>
              <a:rPr lang="ar-DZ" sz="36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اكتشاف الأخطاء.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"/>
              <a:tabLst>
                <a:tab pos="457200" algn="l"/>
              </a:tabLst>
            </a:pPr>
            <a:endParaRPr lang="ar-DZ" sz="2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tabLst>
                <a:tab pos="457200" algn="l"/>
              </a:tabLst>
            </a:pPr>
            <a:endParaRPr lang="ar-DZ" sz="2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tabLst>
                <a:tab pos="457200" algn="l"/>
              </a:tabLst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52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12</a:t>
            </a:fld>
            <a:endParaRPr lang="ar-SA"/>
          </a:p>
        </p:txBody>
      </p:sp>
      <p:sp>
        <p:nvSpPr>
          <p:cNvPr id="5" name="Rectangle 4"/>
          <p:cNvSpPr/>
          <p:nvPr/>
        </p:nvSpPr>
        <p:spPr>
          <a:xfrm>
            <a:off x="755576" y="404664"/>
            <a:ext cx="8064896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0" indent="-742950" algn="just">
              <a:lnSpc>
                <a:spcPct val="150000"/>
              </a:lnSpc>
              <a:buFont typeface="+mj-lt"/>
              <a:buAutoNum type="arabicPeriod" startAt="4"/>
              <a:tabLst>
                <a:tab pos="269875" algn="r"/>
              </a:tabLst>
            </a:pPr>
            <a:r>
              <a:rPr lang="ar-SA" sz="36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مفهوم القرص الصلب</a:t>
            </a:r>
            <a:r>
              <a:rPr lang="fr-FR" sz="36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: </a:t>
            </a:r>
            <a:endParaRPr lang="en-US" sz="3600" b="1" spc="-12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algn="just">
              <a:lnSpc>
                <a:spcPct val="150000"/>
              </a:lnSpc>
            </a:pPr>
            <a:r>
              <a:rPr lang="ar-SA" sz="36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القرص الصلب هو المسؤول عن التخزين الطويل الأمد للمعلومات والبيانات حتى في حالة قطع التيار الكهربائي عن الجهاز.</a:t>
            </a:r>
            <a:endParaRPr lang="ar-DZ" sz="3600" spc="-12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algn="just">
              <a:lnSpc>
                <a:spcPct val="150000"/>
              </a:lnSpc>
            </a:pPr>
            <a:endParaRPr lang="ar-DZ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ar-DZ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ar-DZ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ar-DZ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ar-DZ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ar-DZ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ar-DZ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ar-DZ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ar-DZ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ar-DZ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ar-DZ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ar-DZ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ar-DZ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ar-DZ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Résultat de recherche d'images pour &quot;disk dur png&quot;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623" y="2996952"/>
            <a:ext cx="3768353" cy="286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associé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7930" y="2699747"/>
            <a:ext cx="3672408" cy="367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13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250825" y="214290"/>
            <a:ext cx="864235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742950" indent="-742950">
              <a:buFont typeface="Wingdings" panose="05000000000000000000" pitchFamily="2" charset="2"/>
              <a:buAutoNum type="arabic1Minus" startAt="2"/>
            </a:pPr>
            <a:r>
              <a:rPr lang="ar-SA" sz="36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مزايا تقسيم القرص الصلب :</a:t>
            </a:r>
            <a:endParaRPr lang="en-US" sz="3600" b="1" spc="-12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r>
              <a:rPr lang="ar-DZ" sz="3200" b="1" dirty="0"/>
              <a:t>*- تثبيت نظام تشغيل واحد  أو أكثر في أي تجزئة</a:t>
            </a:r>
            <a:endParaRPr lang="en-US" sz="3200" b="1" dirty="0"/>
          </a:p>
          <a:p>
            <a:r>
              <a:rPr lang="ar-DZ" sz="3200" b="1" dirty="0"/>
              <a:t>*- تنظيم و ترتيب الملفات و المجلدات أي سهولة الوصول إليها</a:t>
            </a:r>
            <a:endParaRPr lang="en-US" sz="3200" b="1" dirty="0"/>
          </a:p>
          <a:p>
            <a:r>
              <a:rPr lang="ar-DZ" sz="3200" b="1" dirty="0"/>
              <a:t>*- تفادي ضياع الملفات خاصة الشخصية </a:t>
            </a:r>
            <a:r>
              <a:rPr lang="ar-DZ" sz="3200" b="1" dirty="0" err="1"/>
              <a:t>و</a:t>
            </a:r>
            <a:r>
              <a:rPr lang="ar-DZ" sz="3200" b="1" dirty="0"/>
              <a:t> المهمة منها</a:t>
            </a:r>
            <a:endParaRPr lang="en-US" sz="3200" b="1" dirty="0"/>
          </a:p>
          <a:p>
            <a:endParaRPr lang="en-US" sz="3200" b="1" dirty="0"/>
          </a:p>
        </p:txBody>
      </p:sp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6" descr="4socchi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8347" y="2428868"/>
            <a:ext cx="1731959" cy="1731959"/>
          </a:xfrm>
          <a:prstGeom prst="rect">
            <a:avLst/>
          </a:prstGeom>
          <a:solidFill>
            <a:srgbClr val="0000FF"/>
          </a:solidFill>
        </p:spPr>
      </p:pic>
      <p:pic>
        <p:nvPicPr>
          <p:cNvPr id="7" name="Picture 21" descr="cd-windows"/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944" y="2446330"/>
            <a:ext cx="1714512" cy="1714511"/>
          </a:xfrm>
          <a:prstGeom prst="rect">
            <a:avLst/>
          </a:prstGeom>
          <a:noFill/>
        </p:spPr>
      </p:pic>
      <p:pic>
        <p:nvPicPr>
          <p:cNvPr id="8" name="صورة 7" descr="16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279" y="2446330"/>
            <a:ext cx="1714497" cy="1714497"/>
          </a:xfrm>
          <a:prstGeom prst="rect">
            <a:avLst/>
          </a:prstGeom>
        </p:spPr>
      </p:pic>
      <p:pic>
        <p:nvPicPr>
          <p:cNvPr id="10" name="صورة 9" descr="17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4581128"/>
            <a:ext cx="2808312" cy="1868804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44705" y="4286256"/>
            <a:ext cx="2455857" cy="230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14</a:t>
            </a:fld>
            <a:endParaRPr lang="ar-SA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6583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800"/>
              </a:spcAft>
              <a:buFont typeface="+mj-lt"/>
              <a:buAutoNum type="arabicPeriod" startAt="5"/>
              <a:tabLst>
                <a:tab pos="269875" algn="r"/>
              </a:tabLst>
            </a:pPr>
            <a:r>
              <a:rPr lang="ar-SA" sz="36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مراحل تثبيت حاسوب</a:t>
            </a:r>
            <a:endParaRPr lang="fr-FR" sz="3600" b="1" spc="-12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marL="742950" lvl="1" indent="-285750" algn="just">
              <a:spcAft>
                <a:spcPts val="800"/>
              </a:spcAft>
              <a:buFont typeface="+mj-cs"/>
              <a:buAutoNum type="arabic1Minus"/>
              <a:tabLst>
                <a:tab pos="269875" algn="r"/>
              </a:tabLst>
            </a:pPr>
            <a:r>
              <a:rPr lang="ar-SA" sz="36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اعدادات قبل التثبيت:</a:t>
            </a:r>
            <a:endParaRPr lang="fr-FR" sz="3600" b="1" spc="-12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lvl="1" algn="just">
              <a:spcAft>
                <a:spcPts val="800"/>
              </a:spcAft>
              <a:tabLst>
                <a:tab pos="269875" algn="r"/>
              </a:tabLst>
            </a:pPr>
            <a:r>
              <a:rPr lang="ar-DZ" sz="36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إعداد الـ </a:t>
            </a:r>
            <a:r>
              <a:rPr lang="fr-FR" sz="36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BIOS </a:t>
            </a:r>
            <a:r>
              <a:rPr lang="ar-DZ" sz="36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(</a:t>
            </a:r>
            <a:r>
              <a:rPr lang="fr-FR" sz="36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Basic Input Output System</a:t>
            </a:r>
            <a:r>
              <a:rPr lang="ar-DZ" sz="36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):</a:t>
            </a:r>
            <a:endParaRPr lang="fr-FR" sz="3600" b="1" spc="-12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800"/>
              </a:spcAft>
            </a:pPr>
            <a:r>
              <a:rPr lang="ar-SA" sz="3600" b="1" i="1" u="sng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رتب الخطوات التالية: </a:t>
            </a:r>
            <a:endParaRPr lang="fr-FR" sz="2400" b="1" i="1" u="sng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ar-DZ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نغير الإقلاع الاولي للجهاز من </a:t>
            </a:r>
            <a:r>
              <a:rPr lang="fr-FR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HDD </a:t>
            </a:r>
            <a:r>
              <a:rPr lang="ar-DZ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الى </a:t>
            </a:r>
            <a:r>
              <a:rPr lang="fr-FR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CD/DVD</a:t>
            </a:r>
            <a:r>
              <a:rPr lang="ar-DZ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ضمن التبويب </a:t>
            </a:r>
            <a:r>
              <a:rPr lang="fr-FR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Boot</a:t>
            </a:r>
            <a:endParaRPr lang="fr-FR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ar-SA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تشغيل الحاسوب </a:t>
            </a:r>
            <a:endParaRPr lang="fr-FR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ar-SA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الضغط على المفتاح </a:t>
            </a:r>
            <a:r>
              <a:rPr lang="fr-FR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f2</a:t>
            </a:r>
            <a:r>
              <a:rPr lang="ar-DZ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او</a:t>
            </a:r>
            <a:r>
              <a:rPr lang="fr-FR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36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suppr</a:t>
            </a:r>
            <a:r>
              <a:rPr lang="fr-FR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ar-DZ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من اجل الدخول الى برنامج الـ </a:t>
            </a:r>
            <a:r>
              <a:rPr lang="fr-FR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BIOS</a:t>
            </a:r>
            <a:endParaRPr lang="fr-FR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ar-DZ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حفظ وخروج من التبويب </a:t>
            </a:r>
            <a:r>
              <a:rPr lang="fr-FR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Exit </a:t>
            </a:r>
            <a:endParaRPr lang="fr-F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92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9000"/>
    </mc:Choice>
    <mc:Fallback xmlns="">
      <p:transition spd="slow" advClick="0" advTm="19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15</a:t>
            </a:fld>
            <a:endParaRPr lang="ar-SA"/>
          </a:p>
        </p:txBody>
      </p:sp>
      <p:sp>
        <p:nvSpPr>
          <p:cNvPr id="5" name="Rectangle 4"/>
          <p:cNvSpPr/>
          <p:nvPr/>
        </p:nvSpPr>
        <p:spPr>
          <a:xfrm>
            <a:off x="107504" y="548681"/>
            <a:ext cx="8784976" cy="6129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0" indent="-742950" algn="just">
              <a:lnSpc>
                <a:spcPct val="150000"/>
              </a:lnSpc>
              <a:buFont typeface="+mj-lt"/>
              <a:buAutoNum type="arabicPeriod" startAt="5"/>
              <a:tabLst>
                <a:tab pos="269875" algn="r"/>
              </a:tabLst>
            </a:pPr>
            <a:r>
              <a:rPr lang="ar-SA" sz="36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مراحل تثبيت </a:t>
            </a:r>
            <a:r>
              <a:rPr lang="ar-DZ" sz="36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نظام التشغيل</a:t>
            </a:r>
            <a:endParaRPr lang="en-US" sz="3600" b="1" spc="-12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marL="742950" lvl="1" indent="-285750" algn="just">
              <a:lnSpc>
                <a:spcPct val="150000"/>
              </a:lnSpc>
              <a:buFont typeface="+mj-cs"/>
              <a:buAutoNum type="arabic1Minus"/>
              <a:tabLst>
                <a:tab pos="269875" algn="r"/>
              </a:tabLst>
            </a:pPr>
            <a:r>
              <a:rPr lang="ar-SA" sz="32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اعدادات قبل التثبيت:</a:t>
            </a:r>
            <a:endParaRPr lang="en-US" sz="3200" b="1" spc="-12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marL="1028700" lvl="1" indent="-5715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269875" algn="r"/>
              </a:tabLst>
            </a:pPr>
            <a:r>
              <a:rPr lang="ar-DZ" sz="28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إعداد الـ </a:t>
            </a:r>
            <a:r>
              <a:rPr lang="fr-FR" sz="28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BIOS </a:t>
            </a:r>
            <a:r>
              <a:rPr lang="ar-DZ" sz="28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(</a:t>
            </a:r>
            <a:r>
              <a:rPr lang="fr-FR" sz="28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Basic Input Output System</a:t>
            </a:r>
            <a:r>
              <a:rPr lang="ar-DZ" sz="28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):</a:t>
            </a:r>
            <a:endParaRPr lang="en-US" sz="2800" b="1" spc="-12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lvl="0" algn="just">
              <a:lnSpc>
                <a:spcPct val="150000"/>
              </a:lnSpc>
            </a:pP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عند تشغيل الجهاز فإنه يقلع مباشرة من القرص الصلب نظرا للترتيب الموجود في</a:t>
            </a:r>
            <a:r>
              <a:rPr lang="fr-F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lvl="0" algn="just">
              <a:lnSpc>
                <a:spcPct val="150000"/>
              </a:lnSpc>
            </a:pP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الـ </a:t>
            </a:r>
            <a:r>
              <a:rPr lang="fr-FR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BIOS</a:t>
            </a: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إذا أردنا الإقلاع من جهة أخرى (قرص مضغوط، </a:t>
            </a:r>
            <a:r>
              <a:rPr lang="fr-FR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USB</a:t>
            </a: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...) يجب تغيير الإقلاع الأول.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"/>
            </a:pP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للدخول إلى برنامج الـ</a:t>
            </a:r>
            <a:r>
              <a:rPr lang="fr-FR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BIOS </a:t>
            </a: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نضغط على المفتاح (</a:t>
            </a:r>
            <a:r>
              <a:rPr lang="fr-FR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Suppr</a:t>
            </a: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fr-FR" sz="24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Delete</a:t>
            </a:r>
            <a:r>
              <a:rPr lang="fr-FR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أو </a:t>
            </a:r>
            <a:r>
              <a:rPr lang="fr-FR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F2</a:t>
            </a: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fr-FR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(حسب الشركة المصنعة للوحة الأم).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"/>
            </a:pP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نغير الإقلاع الأول، نحفظ و نغادر البرنامج.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"/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39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ZoneTexte 6"/>
          <p:cNvSpPr txBox="1">
            <a:spLocks noChangeArrowheads="1"/>
          </p:cNvSpPr>
          <p:nvPr/>
        </p:nvSpPr>
        <p:spPr bwMode="auto">
          <a:xfrm>
            <a:off x="323850" y="188913"/>
            <a:ext cx="774065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2870" tIns="51435" rIns="102870" bIns="51435">
            <a:spAutoFit/>
          </a:bodyPr>
          <a:lstStyle/>
          <a:p>
            <a:r>
              <a:rPr lang="ar-DZ" sz="4500" b="1" dirty="0">
                <a:solidFill>
                  <a:srgbClr val="FF0000"/>
                </a:solidFill>
              </a:rPr>
              <a:t>واجهة لـ </a:t>
            </a:r>
            <a:r>
              <a:rPr lang="fr-FR" sz="4500" b="1" dirty="0">
                <a:solidFill>
                  <a:srgbClr val="FF0000"/>
                </a:solidFill>
              </a:rPr>
              <a:t>BIOS</a:t>
            </a:r>
            <a:r>
              <a:rPr lang="ar-DZ" sz="4500" b="1" dirty="0">
                <a:solidFill>
                  <a:srgbClr val="FF0000"/>
                </a:solidFill>
              </a:rPr>
              <a:t> </a:t>
            </a:r>
            <a:r>
              <a:rPr lang="fr-FR" sz="4500" b="1" dirty="0">
                <a:solidFill>
                  <a:srgbClr val="FF0000"/>
                </a:solidFill>
              </a:rPr>
              <a:t>  </a:t>
            </a:r>
            <a:r>
              <a:rPr lang="ar-DZ" sz="4500" b="1" dirty="0">
                <a:solidFill>
                  <a:srgbClr val="FF0000"/>
                </a:solidFill>
              </a:rPr>
              <a:t>قديم</a:t>
            </a:r>
            <a:endParaRPr lang="fr-FR" sz="4500" b="1" dirty="0">
              <a:solidFill>
                <a:srgbClr val="FF0000"/>
              </a:solidFill>
            </a:endParaRPr>
          </a:p>
        </p:txBody>
      </p:sp>
      <p:pic>
        <p:nvPicPr>
          <p:cNvPr id="5" name="صورة 4" descr="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357298"/>
            <a:ext cx="8041131" cy="46434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صورة 3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000108"/>
            <a:ext cx="8417342" cy="50006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ZoneTexte 6"/>
          <p:cNvSpPr txBox="1">
            <a:spLocks noChangeArrowheads="1"/>
          </p:cNvSpPr>
          <p:nvPr/>
        </p:nvSpPr>
        <p:spPr bwMode="auto">
          <a:xfrm>
            <a:off x="323850" y="188913"/>
            <a:ext cx="774065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2870" tIns="51435" rIns="102870" bIns="51435">
            <a:spAutoFit/>
          </a:bodyPr>
          <a:lstStyle/>
          <a:p>
            <a:r>
              <a:rPr lang="ar-DZ" sz="4500" b="1" dirty="0">
                <a:solidFill>
                  <a:srgbClr val="FF0000"/>
                </a:solidFill>
              </a:rPr>
              <a:t>واجهة لـ </a:t>
            </a:r>
            <a:r>
              <a:rPr lang="fr-FR" sz="4500" b="1" dirty="0">
                <a:solidFill>
                  <a:srgbClr val="FF0000"/>
                </a:solidFill>
              </a:rPr>
              <a:t>BIOS</a:t>
            </a:r>
            <a:r>
              <a:rPr lang="ar-DZ" sz="4500" b="1" dirty="0">
                <a:solidFill>
                  <a:srgbClr val="FF0000"/>
                </a:solidFill>
              </a:rPr>
              <a:t> </a:t>
            </a:r>
            <a:r>
              <a:rPr lang="fr-FR" sz="4500" b="1" dirty="0">
                <a:solidFill>
                  <a:srgbClr val="FF0000"/>
                </a:solidFill>
              </a:rPr>
              <a:t>  </a:t>
            </a:r>
            <a:r>
              <a:rPr lang="ar-DZ" sz="4500" b="1" dirty="0">
                <a:solidFill>
                  <a:srgbClr val="FF0000"/>
                </a:solidFill>
              </a:rPr>
              <a:t>حديث</a:t>
            </a:r>
            <a:endParaRPr lang="fr-FR" sz="4500" b="1" dirty="0">
              <a:solidFill>
                <a:srgbClr val="FF0000"/>
              </a:solidFill>
            </a:endParaRPr>
          </a:p>
        </p:txBody>
      </p:sp>
      <p:pic>
        <p:nvPicPr>
          <p:cNvPr id="5" name="صورة 4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643050"/>
            <a:ext cx="8236676" cy="44291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صورة 6" descr="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68" y="1195395"/>
            <a:ext cx="8559108" cy="46624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2</a:t>
            </a:fld>
            <a:endParaRPr lang="ar-SA"/>
          </a:p>
        </p:txBody>
      </p:sp>
      <p:sp>
        <p:nvSpPr>
          <p:cNvPr id="5" name="Rectangle 4"/>
          <p:cNvSpPr/>
          <p:nvPr/>
        </p:nvSpPr>
        <p:spPr>
          <a:xfrm>
            <a:off x="755576" y="980728"/>
            <a:ext cx="7499176" cy="3046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1245870" algn="l"/>
              </a:tabLst>
            </a:pPr>
            <a:r>
              <a:rPr lang="ar-SA" sz="5400" b="1" dirty="0">
                <a:solidFill>
                  <a:srgbClr val="FFFF00"/>
                </a:solidFill>
                <a:latin typeface="Arial Bold" panose="020B0704020202020204" pitchFamily="34" charset="0"/>
                <a:ea typeface="Calibri" panose="020F0502020204030204" pitchFamily="34" charset="0"/>
                <a:cs typeface="Arial Bold" panose="020B0704020202020204" pitchFamily="34" charset="0"/>
              </a:rPr>
              <a:t>الإشكالية</a:t>
            </a:r>
            <a:r>
              <a:rPr lang="ar-DZ" sz="5400" b="1" dirty="0">
                <a:solidFill>
                  <a:srgbClr val="FFFF00"/>
                </a:solidFill>
                <a:latin typeface="Arial Bold" panose="020B0704020202020204" pitchFamily="34" charset="0"/>
                <a:ea typeface="Calibri" panose="020F0502020204030204" pitchFamily="34" charset="0"/>
                <a:cs typeface="Arial Bold" panose="020B0704020202020204" pitchFamily="34" charset="0"/>
              </a:rPr>
              <a:t>:</a:t>
            </a: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1245870" algn="l"/>
              </a:tabLst>
            </a:pPr>
            <a:r>
              <a:rPr lang="ar-DZ" sz="3600" b="1" dirty="0">
                <a:latin typeface="Arial Bold" panose="020B0704020202020204" pitchFamily="34" charset="0"/>
                <a:ea typeface="Calibri" panose="020F0502020204030204" pitchFamily="34" charset="0"/>
                <a:cs typeface="Arial Bold" panose="020B0704020202020204" pitchFamily="34" charset="0"/>
              </a:rPr>
              <a:t>تعرفنا في الدرس السابق على مكونات الحاسوب و مراحل تركيبة</a:t>
            </a:r>
            <a:r>
              <a:rPr lang="fr-FR" sz="3600" b="1" dirty="0">
                <a:latin typeface="Arial Bold" panose="020B0704020202020204" pitchFamily="34" charset="0"/>
                <a:ea typeface="Calibri" panose="020F0502020204030204" pitchFamily="34" charset="0"/>
                <a:cs typeface="Arial Bold" panose="020B0704020202020204" pitchFamily="34" charset="0"/>
              </a:rPr>
              <a:t> </a:t>
            </a:r>
            <a:r>
              <a:rPr lang="ar-DZ" sz="3600" b="1" dirty="0">
                <a:latin typeface="Arial Bold" panose="020B0704020202020204" pitchFamily="34" charset="0"/>
                <a:ea typeface="Calibri" panose="020F0502020204030204" pitchFamily="34" charset="0"/>
                <a:cs typeface="Arial Bold" panose="020B0704020202020204" pitchFamily="34" charset="0"/>
              </a:rPr>
              <a:t> و بعد التشغيل نلاحظ ظهور النافذة التالية و الوقوف عندها .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23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071546"/>
            <a:ext cx="7300934" cy="116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http://www.informatique-facile.net/bibliotheque/Image/dossiers/install_xp/install_win_3.gif"/>
          <p:cNvPicPr>
            <a:picLocks noChangeAspect="1" noChangeArrowheads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428596" y="4929198"/>
            <a:ext cx="8485188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صورة 10" descr="2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785" y="2428868"/>
            <a:ext cx="6062297" cy="67151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صورة 6" descr="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22826" cy="6858000"/>
          </a:xfrm>
          <a:prstGeom prst="rect">
            <a:avLst/>
          </a:prstGeom>
        </p:spPr>
      </p:pic>
      <p:cxnSp>
        <p:nvCxnSpPr>
          <p:cNvPr id="10" name="رابط كسهم مستقيم 9"/>
          <p:cNvCxnSpPr/>
          <p:nvPr/>
        </p:nvCxnSpPr>
        <p:spPr>
          <a:xfrm rot="10800000" flipV="1">
            <a:off x="3643306" y="2714620"/>
            <a:ext cx="4000528" cy="857256"/>
          </a:xfrm>
          <a:prstGeom prst="straightConnector1">
            <a:avLst/>
          </a:prstGeom>
          <a:ln w="50800">
            <a:tailEnd type="arrow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صورة 2" descr="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69" y="16518"/>
            <a:ext cx="9260789" cy="684148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صورة 2" descr="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489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صورة 3" descr="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627"/>
            <a:ext cx="9252520" cy="70557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صورة 2" descr="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5" y="0"/>
            <a:ext cx="9110145" cy="696385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26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087220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صورة 2" descr="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009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صورة 2" descr="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42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صورة 2" descr="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9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3</a:t>
            </a:fld>
            <a:endParaRPr lang="ar-SA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8" y="548680"/>
            <a:ext cx="8646075" cy="30963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78" y="1170985"/>
            <a:ext cx="8799513" cy="54510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47864" y="4257837"/>
            <a:ext cx="4572000" cy="1494768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0" indent="-74295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1245870" algn="l"/>
              </a:tabLst>
            </a:pPr>
            <a:r>
              <a:rPr lang="ar-DZ" sz="3600" b="1" dirty="0">
                <a:solidFill>
                  <a:prstClr val="white"/>
                </a:solidFill>
                <a:latin typeface="Arial Bold" panose="020B0704020202020204" pitchFamily="34" charset="0"/>
                <a:ea typeface="Calibri" panose="020F0502020204030204" pitchFamily="34" charset="0"/>
                <a:cs typeface="Arial Bold" panose="020B0704020202020204" pitchFamily="34" charset="0"/>
              </a:rPr>
              <a:t>لماذا ؟ </a:t>
            </a:r>
          </a:p>
          <a:p>
            <a:pPr marL="742950" lvl="0" indent="-74295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1245870" algn="l"/>
              </a:tabLst>
            </a:pPr>
            <a:r>
              <a:rPr lang="ar-DZ" sz="3600" b="1" dirty="0">
                <a:solidFill>
                  <a:prstClr val="white"/>
                </a:solidFill>
                <a:latin typeface="Arial Bold" panose="020B0704020202020204" pitchFamily="34" charset="0"/>
                <a:ea typeface="Calibri" panose="020F0502020204030204" pitchFamily="34" charset="0"/>
                <a:cs typeface="Arial Bold" panose="020B0704020202020204" pitchFamily="34" charset="0"/>
              </a:rPr>
              <a:t>ما هو الحل ؟</a:t>
            </a:r>
            <a:endParaRPr lang="en-US" sz="3200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03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صورة 2" descr="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2" y="-1"/>
            <a:ext cx="9119668" cy="69427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صورة 2" descr="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60" y="20568"/>
            <a:ext cx="9161160" cy="685052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صورة 2" descr="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636"/>
            <a:ext cx="9144000" cy="687377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صورة 2" descr="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450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صورة 2" descr="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73343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3143240" y="4929198"/>
            <a:ext cx="28575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DZ" b="1" dirty="0">
                <a:solidFill>
                  <a:srgbClr val="FF0000"/>
                </a:solidFill>
              </a:rPr>
              <a:t>نهاية التثبيت </a:t>
            </a:r>
            <a:r>
              <a:rPr lang="ar-DZ" b="1" dirty="0" err="1">
                <a:solidFill>
                  <a:srgbClr val="FF0000"/>
                </a:solidFill>
              </a:rPr>
              <a:t>و</a:t>
            </a:r>
            <a:r>
              <a:rPr lang="ar-DZ" b="1" dirty="0">
                <a:solidFill>
                  <a:srgbClr val="FF0000"/>
                </a:solidFill>
              </a:rPr>
              <a:t> ظهور سطح المكتب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2428875"/>
            <a:ext cx="8515350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ZoneTexte 5"/>
          <p:cNvSpPr txBox="1">
            <a:spLocks noChangeArrowheads="1"/>
          </p:cNvSpPr>
          <p:nvPr/>
        </p:nvSpPr>
        <p:spPr bwMode="auto">
          <a:xfrm>
            <a:off x="1042988" y="1052513"/>
            <a:ext cx="6985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5" rIns="91431" bIns="45715">
            <a:spAutoFit/>
          </a:bodyPr>
          <a:lstStyle/>
          <a:p>
            <a:pPr algn="ctr" defTabSz="812800"/>
            <a:r>
              <a:rPr lang="ar-DZ" sz="3600" b="1" dirty="0">
                <a:solidFill>
                  <a:srgbClr val="0000FF"/>
                </a:solidFill>
                <a:ea typeface="Majalla UI"/>
                <a:cs typeface="Arabic Transparent" pitchFamily="2" charset="0"/>
              </a:rPr>
              <a:t>بعد إعادة تشغيل الجهاز </a:t>
            </a:r>
            <a:r>
              <a:rPr lang="ar-DZ" sz="3600" b="1" dirty="0" err="1">
                <a:solidFill>
                  <a:srgbClr val="0000FF"/>
                </a:solidFill>
                <a:ea typeface="Majalla UI"/>
                <a:cs typeface="Arabic Transparent" pitchFamily="2" charset="0"/>
              </a:rPr>
              <a:t>و</a:t>
            </a:r>
            <a:r>
              <a:rPr lang="ar-DZ" sz="3600" b="1" dirty="0">
                <a:solidFill>
                  <a:srgbClr val="0000FF"/>
                </a:solidFill>
                <a:ea typeface="Majalla UI"/>
                <a:cs typeface="Arabic Transparent" pitchFamily="2" charset="0"/>
              </a:rPr>
              <a:t> ظهور التعليمة</a:t>
            </a:r>
            <a:endParaRPr lang="fr-FR" sz="3600" b="1" dirty="0">
              <a:solidFill>
                <a:srgbClr val="0000FF"/>
              </a:solidFill>
              <a:ea typeface="Majalla UI"/>
              <a:cs typeface="Arabic Transparent" pitchFamily="2" charset="0"/>
            </a:endParaRPr>
          </a:p>
        </p:txBody>
      </p:sp>
      <p:sp>
        <p:nvSpPr>
          <p:cNvPr id="9" name="ZoneTexte 6"/>
          <p:cNvSpPr txBox="1">
            <a:spLocks noChangeArrowheads="1"/>
          </p:cNvSpPr>
          <p:nvPr/>
        </p:nvSpPr>
        <p:spPr bwMode="auto">
          <a:xfrm>
            <a:off x="571500" y="4214813"/>
            <a:ext cx="7929563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5" rIns="91431" bIns="45715">
            <a:spAutoFit/>
          </a:bodyPr>
          <a:lstStyle/>
          <a:p>
            <a:pPr defTabSz="812800"/>
            <a:r>
              <a:rPr lang="ar-DZ" sz="3200" b="1" dirty="0">
                <a:ea typeface="Majalla UI"/>
                <a:cs typeface="Arabic Transparent" pitchFamily="2" charset="0"/>
              </a:rPr>
              <a:t> </a:t>
            </a:r>
            <a:r>
              <a:rPr lang="ar-DZ" sz="3600" b="1" dirty="0">
                <a:solidFill>
                  <a:srgbClr val="FF0000"/>
                </a:solidFill>
                <a:ea typeface="Majalla UI"/>
                <a:cs typeface="Arabic Transparent" pitchFamily="2" charset="0"/>
              </a:rPr>
              <a:t>لا يجب الضغط على أي مفتاح بل يترك الحاسوب  </a:t>
            </a:r>
          </a:p>
          <a:p>
            <a:pPr defTabSz="812800"/>
            <a:r>
              <a:rPr lang="ar-DZ" sz="3600" b="1" dirty="0">
                <a:solidFill>
                  <a:srgbClr val="FF0000"/>
                </a:solidFill>
                <a:ea typeface="Majalla UI"/>
                <a:cs typeface="Arabic Transparent" pitchFamily="2" charset="0"/>
              </a:rPr>
              <a:t>                 </a:t>
            </a:r>
            <a:r>
              <a:rPr lang="ar-DZ" sz="3200" b="1" dirty="0">
                <a:ea typeface="Majalla UI"/>
                <a:cs typeface="Arabic Transparent" pitchFamily="2" charset="0"/>
              </a:rPr>
              <a:t>يقلع من القرص الصلب</a:t>
            </a:r>
            <a:endParaRPr lang="fr-FR" sz="3200" b="1" dirty="0">
              <a:ea typeface="Majalla UI"/>
              <a:cs typeface="Arabic Transparent" pitchFamily="2" charset="0"/>
            </a:endParaRPr>
          </a:p>
        </p:txBody>
      </p:sp>
      <p:sp>
        <p:nvSpPr>
          <p:cNvPr id="10" name="مربع نص 9"/>
          <p:cNvSpPr txBox="1"/>
          <p:nvPr/>
        </p:nvSpPr>
        <p:spPr>
          <a:xfrm>
            <a:off x="6858016" y="214290"/>
            <a:ext cx="1857388" cy="7265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DZ" sz="4000" b="1" dirty="0">
                <a:solidFill>
                  <a:srgbClr val="FF0000"/>
                </a:solidFill>
              </a:rPr>
              <a:t>ملاحظة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صورة 2" descr="37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27" y="1328742"/>
            <a:ext cx="8620153" cy="5172092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2357422" y="214290"/>
            <a:ext cx="6357982" cy="7265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DZ" sz="4000" b="1" dirty="0">
                <a:solidFill>
                  <a:srgbClr val="FF0000"/>
                </a:solidFill>
              </a:rPr>
              <a:t>ويندوز 7 واجهة عربية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37</a:t>
            </a:fld>
            <a:endParaRPr lang="ar-SA"/>
          </a:p>
        </p:txBody>
      </p:sp>
      <p:sp>
        <p:nvSpPr>
          <p:cNvPr id="5" name="Rectangle 4"/>
          <p:cNvSpPr/>
          <p:nvPr/>
        </p:nvSpPr>
        <p:spPr>
          <a:xfrm>
            <a:off x="611560" y="332656"/>
            <a:ext cx="819065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550" lvl="1" indent="-514350" algn="just">
              <a:lnSpc>
                <a:spcPct val="150000"/>
              </a:lnSpc>
              <a:buFont typeface="+mj-cs"/>
              <a:buAutoNum type="arabic2Minus" startAt="2"/>
              <a:tabLst>
                <a:tab pos="269875" algn="r"/>
              </a:tabLst>
            </a:pPr>
            <a:r>
              <a:rPr lang="ar-SA" sz="32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التثبيت</a:t>
            </a:r>
            <a:endParaRPr lang="en-US" sz="3200" b="1" spc="-12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algn="just">
              <a:lnSpc>
                <a:spcPct val="150000"/>
              </a:lnSpc>
            </a:pP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بعد تغيير الإقلاع نتبع المراحل </a:t>
            </a:r>
            <a:r>
              <a:rPr lang="ar-DZ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التالية التثبيت </a:t>
            </a: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نظام التشغيل </a:t>
            </a:r>
            <a:r>
              <a:rPr lang="fr-FR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Windows7</a:t>
            </a: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نضع قرص النظام في القارئ أو الفلاش في المنفذ.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نشغل الجهاز، يطلب منا الضغط على أي مفتاح من لوحة المفاتيح.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يظهر إطار نختار فيه لغة التثبيت  ثم المصادقة على  شروط استعمال البرنامج.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نختار موضع التثبيت.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ادخال اسم المستعمل و كلمة المرور.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اختيار المنطقة الزمنية.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ضبط الوقت و التاريخ.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إعداد الشبكة.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ar-DZ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انتهاء عملية التثبيت.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56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صورة 2" descr="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974198"/>
            <a:ext cx="7600978" cy="5740950"/>
          </a:xfrm>
          <a:prstGeom prst="rect">
            <a:avLst/>
          </a:prstGeom>
        </p:spPr>
      </p:pic>
      <p:sp>
        <p:nvSpPr>
          <p:cNvPr id="4" name="مربع نص 3"/>
          <p:cNvSpPr txBox="1"/>
          <p:nvPr/>
        </p:nvSpPr>
        <p:spPr>
          <a:xfrm>
            <a:off x="3714744" y="214290"/>
            <a:ext cx="5000660" cy="7265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DZ" sz="4000" b="1" dirty="0">
                <a:solidFill>
                  <a:srgbClr val="FF0000"/>
                </a:solidFill>
              </a:rPr>
              <a:t>ويندوز 7 واجهة فرنسية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صورة 3" descr="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76" y="941093"/>
            <a:ext cx="6967564" cy="5631179"/>
          </a:xfrm>
          <a:prstGeom prst="rect">
            <a:avLst/>
          </a:prstGeom>
        </p:spPr>
      </p:pic>
      <p:sp>
        <p:nvSpPr>
          <p:cNvPr id="5" name="مربع نص 4"/>
          <p:cNvSpPr txBox="1"/>
          <p:nvPr/>
        </p:nvSpPr>
        <p:spPr>
          <a:xfrm>
            <a:off x="2786050" y="214290"/>
            <a:ext cx="592935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DZ" sz="4000" b="1" dirty="0">
                <a:solidFill>
                  <a:srgbClr val="FF0000"/>
                </a:solidFill>
              </a:rPr>
              <a:t>ويندوز 7 واجهة انجليزية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332655"/>
            <a:ext cx="9036496" cy="6388819"/>
          </a:xfrm>
        </p:spPr>
        <p:txBody>
          <a:bodyPr>
            <a:noAutofit/>
          </a:bodyPr>
          <a:lstStyle/>
          <a:p>
            <a:pPr marL="514350" indent="-514350" algn="r">
              <a:buFont typeface="+mj-lt"/>
              <a:buAutoNum type="arabicPeriod"/>
            </a:pPr>
            <a:r>
              <a:rPr lang="ar-DZ" sz="3600" b="1" dirty="0">
                <a:solidFill>
                  <a:srgbClr val="FFFF00"/>
                </a:solidFill>
              </a:rPr>
              <a:t>تعريف</a:t>
            </a:r>
            <a:r>
              <a:rPr lang="ar-EG" sz="3600" b="1" dirty="0">
                <a:solidFill>
                  <a:srgbClr val="FFFF00"/>
                </a:solidFill>
              </a:rPr>
              <a:t> نظام التشغيل:</a:t>
            </a:r>
            <a:br>
              <a:rPr lang="ar-DZ" sz="2800" dirty="0"/>
            </a:br>
            <a:r>
              <a:rPr lang="ar-SA" sz="3600" dirty="0"/>
              <a:t>نظام التشغيل عبارة عن وسيط بين مستخدم الحاس</a:t>
            </a:r>
            <a:r>
              <a:rPr lang="ar-DZ" sz="3600" dirty="0"/>
              <a:t>و</a:t>
            </a:r>
            <a:r>
              <a:rPr lang="ar-SA" sz="3600" dirty="0"/>
              <a:t>ب وبين مكونات</a:t>
            </a:r>
            <a:r>
              <a:rPr lang="ar-DZ" sz="3600" dirty="0"/>
              <a:t>ه</a:t>
            </a:r>
            <a:r>
              <a:rPr lang="ar-SA" sz="3600" dirty="0"/>
              <a:t> المادية و</a:t>
            </a:r>
            <a:r>
              <a:rPr lang="ar-DZ" sz="3600" dirty="0"/>
              <a:t>ه</a:t>
            </a:r>
            <a:r>
              <a:rPr lang="ar-SA" sz="3600" dirty="0"/>
              <a:t>و</a:t>
            </a:r>
            <a:r>
              <a:rPr lang="ar-DZ" sz="3600" dirty="0"/>
              <a:t>مجموعة من البرمجيات الأساسية التي تقوم بإدارة الحاسوب و التحكم في كافة الأعمال و المهام التي يقوم بها. و من بين أنظمة التشغيل:</a:t>
            </a:r>
            <a:br>
              <a:rPr lang="ar-DZ" sz="2800" dirty="0"/>
            </a:br>
            <a:br>
              <a:rPr lang="ar-DZ" sz="2800" dirty="0"/>
            </a:br>
            <a:br>
              <a:rPr lang="ar-DZ" sz="2800" dirty="0"/>
            </a:br>
            <a:r>
              <a:rPr lang="ar-DZ" sz="2800" dirty="0"/>
              <a:t>			</a:t>
            </a:r>
            <a:br>
              <a:rPr lang="ar-DZ" sz="2800" dirty="0"/>
            </a:br>
            <a:br>
              <a:rPr lang="ar-DZ" sz="2800" dirty="0"/>
            </a:br>
            <a:br>
              <a:rPr lang="ar-DZ" sz="2800" dirty="0"/>
            </a:br>
            <a:br>
              <a:rPr lang="ar-DZ" sz="2800" dirty="0"/>
            </a:br>
            <a:br>
              <a:rPr lang="ar-DZ" sz="2800" dirty="0"/>
            </a:br>
            <a:br>
              <a:rPr lang="fr-FR" sz="2800" dirty="0"/>
            </a:br>
            <a:br>
              <a:rPr lang="fr-FR" sz="2800" dirty="0"/>
            </a:br>
            <a:endParaRPr lang="ar-DZ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4</a:t>
            </a:fld>
            <a:endParaRPr lang="ar-SA"/>
          </a:p>
        </p:txBody>
      </p:sp>
      <p:pic>
        <p:nvPicPr>
          <p:cNvPr id="1036" name="Picture 12" descr="Résultat de recherche d'images pour &quot;linux logo png&quot;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6293" y="4128338"/>
            <a:ext cx="3207426" cy="320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ésultat de recherche d'images pour &quot;ms dos png&quot;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917" y="2981494"/>
            <a:ext cx="2591427" cy="179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ésultat de recherche d'images pour &quot;windows png&quot;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675" y="2636912"/>
            <a:ext cx="3896943" cy="215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ésultat de recherche d'images pour &quot;macintosh logo 2017 png&quot;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4221088"/>
            <a:ext cx="2664296" cy="266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1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40</a:t>
            </a:fld>
            <a:endParaRPr lang="ar-SA"/>
          </a:p>
        </p:txBody>
      </p:sp>
      <p:pic>
        <p:nvPicPr>
          <p:cNvPr id="2" name="instlation de  Windows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28866"/>
            <a:ext cx="8964488" cy="6120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ربع نص 4"/>
          <p:cNvSpPr txBox="1"/>
          <p:nvPr/>
        </p:nvSpPr>
        <p:spPr>
          <a:xfrm>
            <a:off x="1403648" y="214290"/>
            <a:ext cx="731175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DZ" sz="4000" b="1" dirty="0">
                <a:solidFill>
                  <a:srgbClr val="FF0000"/>
                </a:solidFill>
              </a:rPr>
              <a:t>واجهة نظام التشغيل </a:t>
            </a:r>
            <a:r>
              <a:rPr lang="fr-FR" sz="4000" b="1" dirty="0">
                <a:solidFill>
                  <a:srgbClr val="FF0000"/>
                </a:solidFill>
              </a:rPr>
              <a:t>MACINTOSH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41</a:t>
            </a:fld>
            <a:endParaRPr lang="ar-SA"/>
          </a:p>
        </p:txBody>
      </p:sp>
      <p:pic>
        <p:nvPicPr>
          <p:cNvPr id="1026" name="Picture 2" descr="RÃ©sultat de recherche d'images pour &quot;macintosh desktop&quot;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143999" cy="674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24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42</a:t>
            </a:fld>
            <a:endParaRPr lang="ar-SA"/>
          </a:p>
        </p:txBody>
      </p:sp>
      <p:pic>
        <p:nvPicPr>
          <p:cNvPr id="2054" name="Picture 6" descr="_images/cinnamon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696" y="249128"/>
            <a:ext cx="9160695" cy="660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مربع نص 4"/>
          <p:cNvSpPr txBox="1"/>
          <p:nvPr/>
        </p:nvSpPr>
        <p:spPr>
          <a:xfrm>
            <a:off x="2786050" y="214290"/>
            <a:ext cx="592935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DZ" sz="4000" b="1" dirty="0">
                <a:solidFill>
                  <a:srgbClr val="FF0000"/>
                </a:solidFill>
              </a:rPr>
              <a:t>واجهة نظام </a:t>
            </a:r>
            <a:r>
              <a:rPr lang="fr-FR" sz="4000" b="1" dirty="0">
                <a:solidFill>
                  <a:srgbClr val="FF0000"/>
                </a:solidFill>
              </a:rPr>
              <a:t>Linux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890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43</a:t>
            </a:fld>
            <a:endParaRPr lang="ar-SA"/>
          </a:p>
        </p:txBody>
      </p:sp>
      <p:pic>
        <p:nvPicPr>
          <p:cNvPr id="1026" name="Picture 2" descr="https://1.bp.blogspot.com/-9EDrx2mRljI/W9Bdxj-x3bI/AAAAAAAAUkM/mSvXP5iiuHUz1d-WeApM27zd24zdvPN1ACLcBGAs/s1600/windows-1.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74" y="692552"/>
            <a:ext cx="9265419" cy="506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769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179512" y="214290"/>
            <a:ext cx="8713663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742950" lvl="0" indent="-742950">
              <a:buFont typeface="+mj-lt"/>
              <a:buAutoNum type="arabicPeriod" startAt="3"/>
            </a:pPr>
            <a:r>
              <a:rPr lang="ar-SA" sz="36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مفهوم تثبيت</a:t>
            </a:r>
            <a:r>
              <a:rPr lang="fr-FR" sz="36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’’installation’’ </a:t>
            </a:r>
            <a:r>
              <a:rPr lang="ar-SA" sz="36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نظام التشغيل:</a:t>
            </a:r>
            <a:endParaRPr lang="en-US" sz="3600" b="1" spc="-12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r>
              <a:rPr lang="ar-SA" sz="36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تثبيت النظام هو عملية نسخ الملفات والبرامج الخاصة بالنظام وجعلها متوفرة بصفة دائمة على القرص الصلب لتمكين الحاسوب من القيام بجميع مهامه</a:t>
            </a:r>
            <a:r>
              <a:rPr lang="fr-FR" sz="36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.</a:t>
            </a:r>
            <a:endParaRPr lang="en-US" sz="3600" spc="-12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Résultat de recherche d'images pour &quot;‫تثبيت نظام التشغيل‬‎&quot;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5428613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0" y="214290"/>
            <a:ext cx="889317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742950" lvl="0" indent="-742950">
              <a:buFont typeface="+mj-cs"/>
              <a:buAutoNum type="arabic1Minus"/>
            </a:pPr>
            <a:r>
              <a:rPr lang="ar-SA" sz="36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مفهوم تقسيم القرص الصلب:</a:t>
            </a:r>
            <a:endParaRPr lang="en-US" sz="3600" b="1" spc="-12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r>
              <a:rPr lang="ar-DZ" sz="36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تقسيم القرص الصلب هي</a:t>
            </a:r>
            <a:r>
              <a:rPr lang="fr-FR" sz="36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 </a:t>
            </a:r>
            <a:r>
              <a:rPr lang="ar-DZ" sz="36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عبارة عن عملية تجزئته إلى أقسام أصغر وإعطاء كل قسم حرفا خاص (مثلا </a:t>
            </a:r>
            <a:r>
              <a:rPr lang="fr-FR" sz="36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C, D, E</a:t>
            </a:r>
            <a:r>
              <a:rPr lang="ar-DZ" sz="36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) بحيث تتعامل مع القرص</a:t>
            </a:r>
            <a:r>
              <a:rPr lang="fr-FR" sz="36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 </a:t>
            </a:r>
            <a:r>
              <a:rPr lang="ar-DZ" sz="3600" spc="-12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الصلب على أنه أكثر من قرص واحد</a:t>
            </a:r>
            <a:endParaRPr lang="en-US" sz="3600" spc="-12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8" name="صورة 17" descr="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36904"/>
            <a:ext cx="7312896" cy="39020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250825" y="214290"/>
            <a:ext cx="8642350" cy="6586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742950" indent="-742950">
              <a:buFont typeface="Wingdings" panose="05000000000000000000" pitchFamily="2" charset="2"/>
              <a:buAutoNum type="arabic1Minus" startAt="5"/>
            </a:pPr>
            <a:r>
              <a:rPr lang="ar-SA" sz="5400" b="1" spc="-12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مفهوم تهيئة القرص الصلب :</a:t>
            </a:r>
            <a:endParaRPr lang="en-US" sz="5400" b="1" spc="-12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r>
              <a:rPr lang="ar-DZ" sz="5400" dirty="0"/>
              <a:t>    </a:t>
            </a:r>
            <a:r>
              <a:rPr lang="ar-DZ" sz="5400" b="1" dirty="0">
                <a:solidFill>
                  <a:srgbClr val="FF0000"/>
                </a:solidFill>
              </a:rPr>
              <a:t>التهيئة (</a:t>
            </a:r>
            <a:r>
              <a:rPr lang="fr-FR" sz="5400" b="1" dirty="0">
                <a:solidFill>
                  <a:srgbClr val="FF0000"/>
                </a:solidFill>
              </a:rPr>
              <a:t>Formatage</a:t>
            </a:r>
            <a:r>
              <a:rPr lang="ar-DZ" sz="5400" b="1" dirty="0">
                <a:solidFill>
                  <a:srgbClr val="FF0000"/>
                </a:solidFill>
              </a:rPr>
              <a:t>) </a:t>
            </a:r>
            <a:r>
              <a:rPr lang="ar-DZ" sz="5400" dirty="0"/>
              <a:t>هي إعداد و تحضير القرص الصلب  ليصبح جاهزا لتخزين الملفات حيث نجد: </a:t>
            </a:r>
          </a:p>
          <a:p>
            <a:endParaRPr lang="en-US" sz="5400" dirty="0"/>
          </a:p>
          <a:p>
            <a:endParaRPr lang="ar-DZ" sz="5400" b="1" dirty="0">
              <a:solidFill>
                <a:srgbClr val="FF0000"/>
              </a:solidFill>
            </a:endParaRPr>
          </a:p>
          <a:p>
            <a:endParaRPr lang="en-US" sz="5400" dirty="0"/>
          </a:p>
          <a:p>
            <a:endParaRPr lang="en-US" sz="4800" b="1" dirty="0"/>
          </a:p>
        </p:txBody>
      </p:sp>
      <p:sp>
        <p:nvSpPr>
          <p:cNvPr id="6" name="عنصر نائب لرقم الشريحة 12"/>
          <p:cNvSpPr txBox="1">
            <a:spLocks/>
          </p:cNvSpPr>
          <p:nvPr/>
        </p:nvSpPr>
        <p:spPr>
          <a:xfrm>
            <a:off x="0" y="0"/>
            <a:ext cx="571472" cy="428604"/>
          </a:xfrm>
          <a:prstGeom prst="rect">
            <a:avLst/>
          </a:prstGeom>
        </p:spPr>
        <p:txBody>
          <a:bodyPr vert="horz" lIns="91440" tIns="45720" rIns="91440" bIns="45720" rtlCol="1" anchor="ctr"/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4F065-1154-456A-91E3-76DE8E75E17B}" type="slidenum">
              <a:rPr kumimoji="0" lang="ar-SA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8</a:t>
            </a:fld>
            <a:endParaRPr lang="ar-SA"/>
          </a:p>
        </p:txBody>
      </p:sp>
      <p:sp>
        <p:nvSpPr>
          <p:cNvPr id="5" name="Rectangle 4"/>
          <p:cNvSpPr/>
          <p:nvPr/>
        </p:nvSpPr>
        <p:spPr>
          <a:xfrm>
            <a:off x="467544" y="980728"/>
            <a:ext cx="813690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ar-DZ" sz="4400" b="1" dirty="0">
                <a:solidFill>
                  <a:srgbClr val="FF0000"/>
                </a:solidFill>
              </a:rPr>
              <a:t>تهيئة فيزيائية : </a:t>
            </a:r>
            <a:r>
              <a:rPr lang="ar-DZ" sz="4400" dirty="0"/>
              <a:t>تنجز في المصنع قبل البيع أي يصبح القرص على شكل</a:t>
            </a:r>
            <a:r>
              <a:rPr lang="ar-DZ" sz="4400" b="1" dirty="0">
                <a:solidFill>
                  <a:srgbClr val="FF0000"/>
                </a:solidFill>
              </a:rPr>
              <a:t> اسطوانات </a:t>
            </a:r>
            <a:r>
              <a:rPr lang="ar-DZ" sz="4400" dirty="0"/>
              <a:t>و</a:t>
            </a:r>
            <a:r>
              <a:rPr lang="ar-DZ" sz="4400" b="1" dirty="0">
                <a:solidFill>
                  <a:srgbClr val="FF0000"/>
                </a:solidFill>
              </a:rPr>
              <a:t> مسارات </a:t>
            </a:r>
            <a:r>
              <a:rPr lang="ar-DZ" sz="4400" dirty="0"/>
              <a:t>و </a:t>
            </a:r>
            <a:r>
              <a:rPr lang="ar-DZ" sz="4400" b="1" dirty="0">
                <a:solidFill>
                  <a:srgbClr val="FF0000"/>
                </a:solidFill>
              </a:rPr>
              <a:t>قطاعات.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51" y="2636912"/>
            <a:ext cx="3716601" cy="39997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42" y="3404423"/>
            <a:ext cx="476372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2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pPr/>
              <a:t>9</a:t>
            </a:fld>
            <a:endParaRPr lang="ar-SA"/>
          </a:p>
        </p:txBody>
      </p:sp>
      <p:sp>
        <p:nvSpPr>
          <p:cNvPr id="5" name="Rectangle 4"/>
          <p:cNvSpPr/>
          <p:nvPr/>
        </p:nvSpPr>
        <p:spPr>
          <a:xfrm>
            <a:off x="93161" y="1844824"/>
            <a:ext cx="86437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ar-DZ" sz="4800" b="1" dirty="0">
                <a:solidFill>
                  <a:srgbClr val="FF0000"/>
                </a:solidFill>
              </a:rPr>
              <a:t>تهيئة منطقية :</a:t>
            </a:r>
            <a:r>
              <a:rPr lang="ar-DZ" sz="4800" dirty="0">
                <a:solidFill>
                  <a:srgbClr val="FF0000"/>
                </a:solidFill>
              </a:rPr>
              <a:t> </a:t>
            </a:r>
            <a:r>
              <a:rPr lang="ar-DZ" sz="4800" dirty="0"/>
              <a:t>أي وضع نظام ملفات            (</a:t>
            </a:r>
            <a:r>
              <a:rPr lang="fr-FR" sz="4800" dirty="0"/>
              <a:t> FAT32 NTFS …</a:t>
            </a:r>
            <a:r>
              <a:rPr lang="ar-DZ" sz="4800" dirty="0"/>
              <a:t>)على القرص لكي يسمح بالقراءة و التخزين.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49173286"/>
      </p:ext>
    </p:extLst>
  </p:cSld>
  <p:clrMapOvr>
    <a:masterClrMapping/>
  </p:clrMapOvr>
</p:sld>
</file>

<file path=ppt/theme/theme1.xml><?xml version="1.0" encoding="utf-8"?>
<a:theme xmlns:a="http://schemas.openxmlformats.org/drawingml/2006/main" name="Métropolitain">
  <a:themeElements>
    <a:clrScheme name="Métropolitai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étropolitai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étropolitai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44E3BB9A-3BF5-4BE4-90CF-48BFABC78514}"/>
    </a:ext>
  </a:extLst>
</a:theme>
</file>

<file path=ppt/theme/theme2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TM03457491[[fn=Métropolitain]]</Template>
  <TotalTime>2153</TotalTime>
  <Words>636</Words>
  <Application>Microsoft Office PowerPoint</Application>
  <PresentationFormat>Affichage à l'écran (4:3)</PresentationFormat>
  <Paragraphs>129</Paragraphs>
  <Slides>43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2" baseType="lpstr">
      <vt:lpstr>Arial</vt:lpstr>
      <vt:lpstr>Arial Bold</vt:lpstr>
      <vt:lpstr>Calibri</vt:lpstr>
      <vt:lpstr>Calibri Light</vt:lpstr>
      <vt:lpstr>Majalla UI</vt:lpstr>
      <vt:lpstr>Symbol</vt:lpstr>
      <vt:lpstr>Times New Roman</vt:lpstr>
      <vt:lpstr>Wingdings</vt:lpstr>
      <vt:lpstr>Métropolitain</vt:lpstr>
      <vt:lpstr>Présentation PowerPoint</vt:lpstr>
      <vt:lpstr>Présentation PowerPoint</vt:lpstr>
      <vt:lpstr>Présentation PowerPoint</vt:lpstr>
      <vt:lpstr>تعريف نظام التشغيل: نظام التشغيل عبارة عن وسيط بين مستخدم الحاسوب وبين مكوناته المادية وهومجموعة من البرمجيات الأساسية التي تقوم بإدارة الحاسوب و التحكم في كافة الأعمال و المهام التي يقوم بها. و من بين أنظمة التشغيل:         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تقويم تحصيلي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الشريحة 1</dc:title>
  <dc:creator>moi</dc:creator>
  <cp:lastModifiedBy>Farid</cp:lastModifiedBy>
  <cp:revision>145</cp:revision>
  <dcterms:created xsi:type="dcterms:W3CDTF">2015-10-01T21:02:37Z</dcterms:created>
  <dcterms:modified xsi:type="dcterms:W3CDTF">2025-07-03T22:05:08Z</dcterms:modified>
</cp:coreProperties>
</file>